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0" r:id="rId3"/>
    <p:sldId id="259" r:id="rId4"/>
    <p:sldId id="264" r:id="rId5"/>
    <p:sldId id="267" r:id="rId6"/>
    <p:sldId id="265" r:id="rId7"/>
    <p:sldId id="263" r:id="rId8"/>
    <p:sldId id="266" r:id="rId9"/>
    <p:sldId id="272" r:id="rId10"/>
    <p:sldId id="257" r:id="rId11"/>
    <p:sldId id="273" r:id="rId12"/>
    <p:sldId id="261" r:id="rId13"/>
    <p:sldId id="268" r:id="rId14"/>
    <p:sldId id="270" r:id="rId15"/>
    <p:sldId id="258" r:id="rId16"/>
    <p:sldId id="262" r:id="rId17"/>
    <p:sldId id="271"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7" d="100"/>
          <a:sy n="77" d="100"/>
        </p:scale>
        <p:origin x="-172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7C3F878-F5E8-489B-AC8A-64F2A7E22C28}" type="datetimeFigureOut">
              <a:rPr lang="en-US" smtClean="0"/>
              <a:pPr/>
              <a:t>12/3/14</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B7C3F878-F5E8-489B-AC8A-64F2A7E22C28}" type="datetimeFigureOut">
              <a:rPr lang="en-US" smtClean="0"/>
              <a:pPr/>
              <a:t>12/3/14</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dirty="0"/>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651FC063-5EA9-49AF-AFAF-D68C9E82B2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B7C3F878-F5E8-489B-AC8A-64F2A7E22C28}" type="datetimeFigureOut">
              <a:rPr lang="en-US" smtClean="0"/>
              <a:pPr/>
              <a:t>12/3/14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51FC063-5EA9-49AF-AFAF-D68C9E82B23B}" type="slidenum">
              <a:rPr lang="en-US" smtClean="0"/>
              <a:pPr/>
              <a:t>‹#›</a:t>
            </a:fld>
            <a:endParaRPr lang="en-US" dirty="0"/>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7C3F878-F5E8-489B-AC8A-64F2A7E22C28}" type="datetimeFigureOut">
              <a:rPr lang="en-US" smtClean="0"/>
              <a:pPr/>
              <a:t>12/3/14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51FC063-5EA9-49AF-AFAF-D68C9E82B23B}"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7C3F878-F5E8-489B-AC8A-64F2A7E22C28}" type="datetimeFigureOut">
              <a:rPr lang="en-US" smtClean="0"/>
              <a:pPr/>
              <a:t>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7C3F878-F5E8-489B-AC8A-64F2A7E22C28}" type="datetimeFigureOut">
              <a:rPr lang="en-US" smtClean="0"/>
              <a:pPr/>
              <a:t>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7C3F878-F5E8-489B-AC8A-64F2A7E22C28}" type="datetimeFigureOut">
              <a:rPr lang="en-US" smtClean="0"/>
              <a:pPr/>
              <a:t>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7C3F878-F5E8-489B-AC8A-64F2A7E22C28}" type="datetimeFigureOut">
              <a:rPr lang="en-US" smtClean="0"/>
              <a:pPr/>
              <a:t>12/3/14</a:t>
            </a:fld>
            <a:endParaRPr lang="en-US" dirty="0"/>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dirty="0"/>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B7C3F878-F5E8-489B-AC8A-64F2A7E22C28}" type="datetimeFigureOut">
              <a:rPr lang="en-US" smtClean="0"/>
              <a:pPr/>
              <a:t>12/3/14</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7C3F878-F5E8-489B-AC8A-64F2A7E22C28}" type="datetimeFigureOut">
              <a:rPr lang="en-US" smtClean="0"/>
              <a:pPr/>
              <a:t>12/3/14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7C3F878-F5E8-489B-AC8A-64F2A7E22C28}" type="datetimeFigureOut">
              <a:rPr lang="en-US" smtClean="0"/>
              <a:pPr/>
              <a:t>12/3/14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7C3F878-F5E8-489B-AC8A-64F2A7E22C28}" type="datetimeFigureOut">
              <a:rPr lang="en-US" smtClean="0"/>
              <a:pPr/>
              <a:t>12/3/14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7C3F878-F5E8-489B-AC8A-64F2A7E22C28}" type="datetimeFigureOut">
              <a:rPr lang="en-US" smtClean="0"/>
              <a:pPr/>
              <a:t>12/3/14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B7C3F878-F5E8-489B-AC8A-64F2A7E22C28}" type="datetimeFigureOut">
              <a:rPr lang="en-US" smtClean="0"/>
              <a:pPr/>
              <a:t>12/3/14</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dirty="0"/>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651FC063-5EA9-49AF-AFAF-D68C9E82B2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B7C3F878-F5E8-489B-AC8A-64F2A7E22C28}" type="datetimeFigureOut">
              <a:rPr lang="en-US" smtClean="0"/>
              <a:pPr/>
              <a:t>12/3/14</a:t>
            </a:fld>
            <a:endParaRPr lang="en-US" dirty="0"/>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dirty="0"/>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651FC063-5EA9-49AF-AFAF-D68C9E82B23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youtu.be/1LASc8ewLaw"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3.jpeg"/><Relationship Id="rId5" Type="http://schemas.microsoft.com/office/2007/relationships/hdphoto" Target="../media/hdphoto2.wdp"/><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latin typeface="Britannic Bold"/>
                <a:cs typeface="Britannic Bold"/>
              </a:rPr>
              <a:t>Super Fan</a:t>
            </a:r>
            <a:endParaRPr lang="en-US" sz="6600" dirty="0">
              <a:latin typeface="Britannic Bold"/>
              <a:cs typeface="Britannic Bold"/>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7647487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i="1" dirty="0" smtClean="0"/>
              <a:t>Incredibles</a:t>
            </a:r>
            <a:r>
              <a:rPr lang="en-US" dirty="0" smtClean="0"/>
              <a:t> </a:t>
            </a:r>
            <a:r>
              <a:rPr lang="en-US" dirty="0" smtClean="0"/>
              <a:t>clip</a:t>
            </a:r>
          </a:p>
          <a:p>
            <a:r>
              <a:rPr lang="en-US" u="sng" dirty="0">
                <a:hlinkClick r:id="rId2"/>
              </a:rPr>
              <a:t>http://youtu.be/1LASc8ewLaw</a:t>
            </a:r>
            <a:r>
              <a:rPr lang="en-US" dirty="0"/>
              <a:t> </a:t>
            </a:r>
            <a:endParaRPr lang="en-US" dirty="0" smtClean="0"/>
          </a:p>
          <a:p>
            <a:r>
              <a:rPr lang="en-US" dirty="0" smtClean="0"/>
              <a:t>(stop at 0:50)</a:t>
            </a:r>
            <a:endParaRPr lang="en-US" dirty="0" smtClean="0"/>
          </a:p>
          <a:p>
            <a:pPr lvl="1"/>
            <a:endParaRPr lang="en-US" dirty="0"/>
          </a:p>
        </p:txBody>
      </p:sp>
    </p:spTree>
    <p:extLst>
      <p:ext uri="{BB962C8B-B14F-4D97-AF65-F5344CB8AC3E}">
        <p14:creationId xmlns:p14="http://schemas.microsoft.com/office/powerpoint/2010/main" val="428439310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What did you see in the video clip?</a:t>
            </a:r>
          </a:p>
          <a:p>
            <a:r>
              <a:rPr lang="en-US" dirty="0"/>
              <a:t> </a:t>
            </a:r>
            <a:r>
              <a:rPr lang="en-US" dirty="0" smtClean="0"/>
              <a:t>What </a:t>
            </a:r>
            <a:r>
              <a:rPr lang="en-US" dirty="0"/>
              <a:t>did he do with all of these articles?</a:t>
            </a:r>
          </a:p>
          <a:p>
            <a:r>
              <a:rPr lang="en-US" dirty="0"/>
              <a:t> </a:t>
            </a:r>
            <a:r>
              <a:rPr lang="en-US" dirty="0" smtClean="0"/>
              <a:t>Why </a:t>
            </a:r>
            <a:r>
              <a:rPr lang="en-US" dirty="0"/>
              <a:t>do you think he did that?</a:t>
            </a:r>
            <a:r>
              <a:rPr lang="en-US" dirty="0"/>
              <a:t> </a:t>
            </a:r>
          </a:p>
        </p:txBody>
      </p:sp>
    </p:spTree>
    <p:extLst>
      <p:ext uri="{BB962C8B-B14F-4D97-AF65-F5344CB8AC3E}">
        <p14:creationId xmlns:p14="http://schemas.microsoft.com/office/powerpoint/2010/main" val="28069472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600" dirty="0" smtClean="0"/>
              <a:t> You </a:t>
            </a:r>
            <a:r>
              <a:rPr lang="en-US" sz="2600" dirty="0"/>
              <a:t>are going to pretend you are your superhero’s biggest fan and make a collection of objects/artifacts as tribute to your superhero. You can include a representation of their symbol, a small painting showing their superhero in action with a caption similar to an image in a newspaper article and other objects of your choice that specifically relates to your superhero. </a:t>
            </a:r>
            <a:r>
              <a:rPr lang="en-US" sz="2600" dirty="0" smtClean="0"/>
              <a:t>We are going to create our own bulletin boards to pin it all on. </a:t>
            </a:r>
            <a:endParaRPr lang="en-US" sz="2600" dirty="0"/>
          </a:p>
          <a:p>
            <a:endParaRPr lang="en-US" dirty="0"/>
          </a:p>
        </p:txBody>
      </p:sp>
    </p:spTree>
    <p:extLst>
      <p:ext uri="{BB962C8B-B14F-4D97-AF65-F5344CB8AC3E}">
        <p14:creationId xmlns:p14="http://schemas.microsoft.com/office/powerpoint/2010/main" val="234208774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Words</a:t>
            </a:r>
            <a:endParaRPr lang="en-US" dirty="0"/>
          </a:p>
        </p:txBody>
      </p:sp>
      <p:sp>
        <p:nvSpPr>
          <p:cNvPr id="3" name="Content Placeholder 2"/>
          <p:cNvSpPr>
            <a:spLocks noGrp="1"/>
          </p:cNvSpPr>
          <p:nvPr>
            <p:ph idx="1"/>
          </p:nvPr>
        </p:nvSpPr>
        <p:spPr/>
        <p:txBody>
          <a:bodyPr/>
          <a:lstStyle/>
          <a:p>
            <a:r>
              <a:rPr lang="en-US" sz="2400" dirty="0" smtClean="0"/>
              <a:t>Artifact:     </a:t>
            </a:r>
          </a:p>
          <a:p>
            <a:pPr lvl="1"/>
            <a:r>
              <a:rPr lang="en-US" sz="2400" dirty="0" smtClean="0"/>
              <a:t>any </a:t>
            </a:r>
            <a:r>
              <a:rPr lang="en-US" sz="2400" dirty="0"/>
              <a:t>object made by </a:t>
            </a:r>
            <a:r>
              <a:rPr lang="en-US" sz="2400" dirty="0" smtClean="0"/>
              <a:t>humans, often being used a second time</a:t>
            </a:r>
          </a:p>
          <a:p>
            <a:r>
              <a:rPr lang="en-US" sz="2400" dirty="0" smtClean="0"/>
              <a:t>Tribute: </a:t>
            </a:r>
          </a:p>
          <a:p>
            <a:pPr lvl="1"/>
            <a:r>
              <a:rPr lang="en-US" sz="2400" dirty="0" smtClean="0"/>
              <a:t>expression </a:t>
            </a:r>
            <a:r>
              <a:rPr lang="en-US" sz="2400" dirty="0"/>
              <a:t>of </a:t>
            </a:r>
            <a:r>
              <a:rPr lang="en-US" sz="2400" dirty="0" smtClean="0"/>
              <a:t>appreciation</a:t>
            </a:r>
          </a:p>
          <a:p>
            <a:endParaRPr lang="en-US" dirty="0"/>
          </a:p>
        </p:txBody>
      </p:sp>
    </p:spTree>
    <p:extLst>
      <p:ext uri="{BB962C8B-B14F-4D97-AF65-F5344CB8AC3E}">
        <p14:creationId xmlns:p14="http://schemas.microsoft.com/office/powerpoint/2010/main" val="11728367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0" y="171758"/>
            <a:ext cx="3515337" cy="3483435"/>
          </a:xfrm>
          <a:prstGeom prst="rect">
            <a:avLst/>
          </a:prstGeom>
          <a:no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5220797" y="295833"/>
            <a:ext cx="3142154" cy="2837224"/>
          </a:xfrm>
          <a:prstGeom prst="rect">
            <a:avLst/>
          </a:prstGeom>
          <a:noFill/>
          <a:ln>
            <a:noFill/>
          </a:ln>
        </p:spPr>
      </p:pic>
      <p:pic>
        <p:nvPicPr>
          <p:cNvPr id="6" name="Picture 5"/>
          <p:cNvPicPr/>
          <p:nvPr/>
        </p:nvPicPr>
        <p:blipFill>
          <a:blip r:embed="rId4">
            <a:extLst>
              <a:ext uri="{28A0092B-C50C-407E-A947-70E740481C1C}">
                <a14:useLocalDpi xmlns:a14="http://schemas.microsoft.com/office/drawing/2010/main" val="0"/>
              </a:ext>
            </a:extLst>
          </a:blip>
          <a:srcRect/>
          <a:stretch>
            <a:fillRect/>
          </a:stretch>
        </p:blipFill>
        <p:spPr bwMode="auto">
          <a:xfrm>
            <a:off x="2342182" y="3076765"/>
            <a:ext cx="3793679" cy="3510856"/>
          </a:xfrm>
          <a:prstGeom prst="rect">
            <a:avLst/>
          </a:prstGeom>
          <a:noFill/>
          <a:ln>
            <a:noFill/>
          </a:ln>
        </p:spPr>
      </p:pic>
    </p:spTree>
    <p:extLst>
      <p:ext uri="{BB962C8B-B14F-4D97-AF65-F5344CB8AC3E}">
        <p14:creationId xmlns:p14="http://schemas.microsoft.com/office/powerpoint/2010/main" val="344786653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ritannic Bold"/>
                <a:cs typeface="Britannic Bold"/>
              </a:rPr>
              <a:t>Some ideas of Artifacts</a:t>
            </a:r>
            <a:br>
              <a:rPr lang="en-US" dirty="0" smtClean="0">
                <a:latin typeface="Britannic Bold"/>
                <a:cs typeface="Britannic Bold"/>
              </a:rPr>
            </a:br>
            <a:r>
              <a:rPr lang="en-US" dirty="0" smtClean="0">
                <a:latin typeface="Britannic Bold"/>
                <a:cs typeface="Britannic Bold"/>
              </a:rPr>
              <a:t> to include:</a:t>
            </a:r>
            <a:endParaRPr lang="en-US" dirty="0">
              <a:latin typeface="Britannic Bold"/>
              <a:cs typeface="Britannic Bold"/>
            </a:endParaRPr>
          </a:p>
        </p:txBody>
      </p:sp>
      <p:sp>
        <p:nvSpPr>
          <p:cNvPr id="3" name="Content Placeholder 2"/>
          <p:cNvSpPr>
            <a:spLocks noGrp="1"/>
          </p:cNvSpPr>
          <p:nvPr>
            <p:ph idx="1"/>
          </p:nvPr>
        </p:nvSpPr>
        <p:spPr/>
        <p:txBody>
          <a:bodyPr/>
          <a:lstStyle/>
          <a:p>
            <a:r>
              <a:rPr lang="en-US" dirty="0" smtClean="0"/>
              <a:t>Superhero name  </a:t>
            </a:r>
          </a:p>
          <a:p>
            <a:r>
              <a:rPr lang="en-US" dirty="0" smtClean="0"/>
              <a:t>Painting </a:t>
            </a:r>
            <a:r>
              <a:rPr lang="en-US" dirty="0" smtClean="0"/>
              <a:t>of superhero with caption</a:t>
            </a:r>
          </a:p>
          <a:p>
            <a:r>
              <a:rPr lang="en-US" dirty="0" smtClean="0"/>
              <a:t>Mono-print of symbol</a:t>
            </a:r>
          </a:p>
          <a:p>
            <a:r>
              <a:rPr lang="en-US" dirty="0" smtClean="0"/>
              <a:t>An object relating to your superhero</a:t>
            </a:r>
          </a:p>
          <a:p>
            <a:pPr lvl="1"/>
            <a:r>
              <a:rPr lang="en-US" dirty="0" smtClean="0"/>
              <a:t>( for example: a watch for Super Lisa)</a:t>
            </a:r>
          </a:p>
          <a:p>
            <a:r>
              <a:rPr lang="en-US" dirty="0" smtClean="0"/>
              <a:t>A note from a fan</a:t>
            </a:r>
          </a:p>
          <a:p>
            <a:r>
              <a:rPr lang="en-US" dirty="0" smtClean="0"/>
              <a:t>A note from a member of you community you helped </a:t>
            </a:r>
            <a:endParaRPr lang="en-US" dirty="0"/>
          </a:p>
        </p:txBody>
      </p:sp>
    </p:spTree>
    <p:extLst>
      <p:ext uri="{BB962C8B-B14F-4D97-AF65-F5344CB8AC3E}">
        <p14:creationId xmlns:p14="http://schemas.microsoft.com/office/powerpoint/2010/main" val="285731405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itannic Bold"/>
                <a:cs typeface="Britannic Bold"/>
              </a:rPr>
              <a:t>Clean up</a:t>
            </a:r>
            <a:endParaRPr lang="en-US" dirty="0">
              <a:latin typeface="Britannic Bold"/>
              <a:cs typeface="Britannic Bold"/>
            </a:endParaRPr>
          </a:p>
        </p:txBody>
      </p:sp>
      <p:sp>
        <p:nvSpPr>
          <p:cNvPr id="3" name="Content Placeholder 2"/>
          <p:cNvSpPr>
            <a:spLocks noGrp="1"/>
          </p:cNvSpPr>
          <p:nvPr>
            <p:ph idx="1"/>
          </p:nvPr>
        </p:nvSpPr>
        <p:spPr/>
        <p:txBody>
          <a:bodyPr/>
          <a:lstStyle/>
          <a:p>
            <a:pPr lvl="0"/>
            <a:r>
              <a:rPr lang="en-US" dirty="0"/>
              <a:t>Have one student from the paint station collect all of the paint brushes, put them brush down into a water cup, and bring them to the sink to be washed out. </a:t>
            </a:r>
          </a:p>
          <a:p>
            <a:pPr lvl="0"/>
            <a:r>
              <a:rPr lang="en-US" dirty="0"/>
              <a:t>Have one student wipe off the extra paint from the palette and wait to bring it to the sink to wash off</a:t>
            </a:r>
          </a:p>
          <a:p>
            <a:r>
              <a:rPr lang="en-US" dirty="0"/>
              <a:t>Have all students bring their sketchbooks to Mercedes and leave their painting on their tables for us to collect. Have students clean up all extra materials and leave just their creation and painting at their spot at their color group tables </a:t>
            </a:r>
          </a:p>
          <a:p>
            <a:endParaRPr lang="en-US" dirty="0"/>
          </a:p>
        </p:txBody>
      </p:sp>
    </p:spTree>
    <p:extLst>
      <p:ext uri="{BB962C8B-B14F-4D97-AF65-F5344CB8AC3E}">
        <p14:creationId xmlns:p14="http://schemas.microsoft.com/office/powerpoint/2010/main" val="124573818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Gallery Walk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8595945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itannic Bold"/>
                <a:cs typeface="Britannic Bold"/>
              </a:rPr>
              <a:t>Let’s Celebrate Our Last Day </a:t>
            </a:r>
            <a:endParaRPr lang="en-US" dirty="0">
              <a:latin typeface="Britannic Bold"/>
              <a:cs typeface="Britannic Bold"/>
            </a:endParaRPr>
          </a:p>
        </p:txBody>
      </p:sp>
      <p:sp>
        <p:nvSpPr>
          <p:cNvPr id="3" name="Content Placeholder 2"/>
          <p:cNvSpPr>
            <a:spLocks noGrp="1"/>
          </p:cNvSpPr>
          <p:nvPr>
            <p:ph idx="1"/>
          </p:nvPr>
        </p:nvSpPr>
        <p:spPr/>
        <p:txBody>
          <a:bodyPr>
            <a:normAutofit/>
          </a:bodyPr>
          <a:lstStyle/>
          <a:p>
            <a:r>
              <a:rPr lang="en-US" sz="2800" dirty="0" smtClean="0"/>
              <a:t>What was your favorite part of art this semester?</a:t>
            </a:r>
          </a:p>
          <a:p>
            <a:r>
              <a:rPr lang="en-US" sz="2800" dirty="0" smtClean="0"/>
              <a:t>What was you favorite piece of artwork that we created?</a:t>
            </a:r>
            <a:endParaRPr lang="en-US" sz="2800" dirty="0"/>
          </a:p>
        </p:txBody>
      </p:sp>
    </p:spTree>
    <p:extLst>
      <p:ext uri="{BB962C8B-B14F-4D97-AF65-F5344CB8AC3E}">
        <p14:creationId xmlns:p14="http://schemas.microsoft.com/office/powerpoint/2010/main" val="23809145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itannic Bold"/>
                <a:cs typeface="Britannic Bold"/>
              </a:rPr>
              <a:t>Newspaper Reporter</a:t>
            </a:r>
            <a:endParaRPr lang="en-US" dirty="0">
              <a:latin typeface="Britannic Bold"/>
              <a:cs typeface="Britannic Bold"/>
            </a:endParaRPr>
          </a:p>
        </p:txBody>
      </p:sp>
      <p:pic>
        <p:nvPicPr>
          <p:cNvPr id="6" name="Content Placeholder 5"/>
          <p:cNvPicPr>
            <a:picLocks noGrp="1" noChangeAspect="1"/>
          </p:cNvPicPr>
          <p:nvPr>
            <p:ph idx="1"/>
          </p:nvPr>
        </p:nvPicPr>
        <p:blipFill rotWithShape="1">
          <a:blip r:embed="rId2">
            <a:alphaModFix/>
            <a:extLst>
              <a:ext uri="{BEBA8EAE-BF5A-486C-A8C5-ECC9F3942E4B}">
                <a14:imgProps xmlns:a14="http://schemas.microsoft.com/office/drawing/2010/main">
                  <a14:imgLayer r:embed="rId3">
                    <a14:imgEffect>
                      <a14:sharpenSoften amount="50000"/>
                    </a14:imgEffect>
                  </a14:imgLayer>
                </a14:imgProps>
              </a:ext>
            </a:extLst>
          </a:blip>
          <a:srcRect l="-5854" r="-5854" b="4550"/>
          <a:stretch/>
        </p:blipFill>
        <p:spPr>
          <a:xfrm>
            <a:off x="840415" y="2432718"/>
            <a:ext cx="3245471" cy="2911811"/>
          </a:xfrm>
        </p:spPr>
      </p:pic>
      <p:pic>
        <p:nvPicPr>
          <p:cNvPr id="7" name="Picture 6"/>
          <p:cNvPicPr>
            <a:picLocks noChangeAspect="1"/>
          </p:cNvPicPr>
          <p:nvPr/>
        </p:nvPicPr>
        <p:blipFill rotWithShape="1">
          <a:blip r:embed="rId4">
            <a:alphaModFix/>
            <a:extLst>
              <a:ext uri="{BEBA8EAE-BF5A-486C-A8C5-ECC9F3942E4B}">
                <a14:imgProps xmlns:a14="http://schemas.microsoft.com/office/drawing/2010/main">
                  <a14:imgLayer r:embed="rId5">
                    <a14:imgEffect>
                      <a14:sharpenSoften amount="50000"/>
                    </a14:imgEffect>
                  </a14:imgLayer>
                </a14:imgProps>
              </a:ext>
            </a:extLst>
          </a:blip>
          <a:srcRect b="3089"/>
          <a:stretch/>
        </p:blipFill>
        <p:spPr>
          <a:xfrm>
            <a:off x="5206304" y="2515193"/>
            <a:ext cx="2827874" cy="2862325"/>
          </a:xfrm>
          <a:prstGeom prst="rect">
            <a:avLst/>
          </a:prstGeom>
        </p:spPr>
      </p:pic>
    </p:spTree>
    <p:extLst>
      <p:ext uri="{BB962C8B-B14F-4D97-AF65-F5344CB8AC3E}">
        <p14:creationId xmlns:p14="http://schemas.microsoft.com/office/powerpoint/2010/main" val="25948911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7"/>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469066"/>
          </a:xfrm>
        </p:spPr>
        <p:txBody>
          <a:bodyPr>
            <a:normAutofit fontScale="90000"/>
          </a:bodyPr>
          <a:lstStyle/>
          <a:p>
            <a:r>
              <a:rPr lang="en-US" dirty="0" smtClean="0">
                <a:latin typeface="Britannic Bold"/>
                <a:cs typeface="Britannic Bold"/>
              </a:rPr>
              <a:t>Today</a:t>
            </a:r>
            <a:endParaRPr lang="en-US" dirty="0">
              <a:latin typeface="Britannic Bold"/>
              <a:cs typeface="Britannic Bold"/>
            </a:endParaRPr>
          </a:p>
        </p:txBody>
      </p:sp>
      <p:sp>
        <p:nvSpPr>
          <p:cNvPr id="3" name="Content Placeholder 2"/>
          <p:cNvSpPr>
            <a:spLocks noGrp="1"/>
          </p:cNvSpPr>
          <p:nvPr>
            <p:ph idx="1"/>
          </p:nvPr>
        </p:nvSpPr>
        <p:spPr>
          <a:xfrm>
            <a:off x="560806" y="1995951"/>
            <a:ext cx="7884250" cy="4287961"/>
          </a:xfrm>
        </p:spPr>
        <p:txBody>
          <a:bodyPr>
            <a:normAutofit lnSpcReduction="10000"/>
          </a:bodyPr>
          <a:lstStyle/>
          <a:p>
            <a:r>
              <a:rPr lang="en-US" sz="2800" dirty="0" smtClean="0"/>
              <a:t>You </a:t>
            </a:r>
            <a:r>
              <a:rPr lang="en-US" sz="2800" dirty="0"/>
              <a:t>work for a newspaper, and you want to include some information in this week’s newspaper about this new superhero that is helping the community. Since pictures are worth a thousand words you are going to create a drawing or painting of your superhero in action, using their superpowers to help the community. You are going to add a caption to the image you create so everyone who looks at the newspaper can learn more about your superhero. </a:t>
            </a:r>
          </a:p>
        </p:txBody>
      </p:sp>
    </p:spTree>
    <p:extLst>
      <p:ext uri="{BB962C8B-B14F-4D97-AF65-F5344CB8AC3E}">
        <p14:creationId xmlns:p14="http://schemas.microsoft.com/office/powerpoint/2010/main" val="38607221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itannic Bold"/>
                <a:cs typeface="Britannic Bold"/>
              </a:rPr>
              <a:t>Caption</a:t>
            </a:r>
            <a:endParaRPr lang="en-US" dirty="0">
              <a:latin typeface="Britannic Bold"/>
              <a:cs typeface="Britannic Bold"/>
            </a:endParaRPr>
          </a:p>
        </p:txBody>
      </p:sp>
      <p:sp>
        <p:nvSpPr>
          <p:cNvPr id="3" name="Content Placeholder 2"/>
          <p:cNvSpPr>
            <a:spLocks noGrp="1"/>
          </p:cNvSpPr>
          <p:nvPr>
            <p:ph idx="1"/>
          </p:nvPr>
        </p:nvSpPr>
        <p:spPr/>
        <p:txBody>
          <a:bodyPr>
            <a:normAutofit/>
          </a:bodyPr>
          <a:lstStyle/>
          <a:p>
            <a:r>
              <a:rPr lang="en-US" sz="3200" dirty="0"/>
              <a:t>What is a caption? </a:t>
            </a:r>
            <a:endParaRPr lang="en-US" sz="3200" dirty="0" smtClean="0"/>
          </a:p>
          <a:p>
            <a:r>
              <a:rPr lang="en-US" sz="3200" dirty="0" smtClean="0"/>
              <a:t>Why </a:t>
            </a:r>
            <a:r>
              <a:rPr lang="en-US" sz="3200" dirty="0"/>
              <a:t>is it helpful to include a caption with a picture? </a:t>
            </a:r>
          </a:p>
        </p:txBody>
      </p:sp>
    </p:spTree>
    <p:extLst>
      <p:ext uri="{BB962C8B-B14F-4D97-AF65-F5344CB8AC3E}">
        <p14:creationId xmlns:p14="http://schemas.microsoft.com/office/powerpoint/2010/main" val="28966311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5400" b="1" dirty="0" smtClean="0">
                <a:latin typeface="Britannic Bold"/>
                <a:cs typeface="Britannic Bold"/>
              </a:rPr>
              <a:t>Planning and </a:t>
            </a:r>
          </a:p>
          <a:p>
            <a:pPr marL="0" indent="0" algn="ctr">
              <a:buNone/>
            </a:pPr>
            <a:r>
              <a:rPr lang="en-US" sz="5400" b="1" dirty="0" smtClean="0">
                <a:latin typeface="Britannic Bold"/>
                <a:cs typeface="Britannic Bold"/>
              </a:rPr>
              <a:t>Drawing time!</a:t>
            </a:r>
            <a:endParaRPr lang="en-US" sz="5400" b="1" dirty="0">
              <a:latin typeface="Britannic Bold"/>
              <a:cs typeface="Britannic Bold"/>
            </a:endParaRPr>
          </a:p>
        </p:txBody>
      </p:sp>
    </p:spTree>
    <p:extLst>
      <p:ext uri="{BB962C8B-B14F-4D97-AF65-F5344CB8AC3E}">
        <p14:creationId xmlns:p14="http://schemas.microsoft.com/office/powerpoint/2010/main" val="2314128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itannic Bold"/>
                <a:cs typeface="Britannic Bold"/>
              </a:rPr>
              <a:t>Painting</a:t>
            </a:r>
            <a:endParaRPr lang="en-US" dirty="0">
              <a:latin typeface="Britannic Bold"/>
              <a:cs typeface="Britannic Bold"/>
            </a:endParaRPr>
          </a:p>
        </p:txBody>
      </p:sp>
      <p:sp>
        <p:nvSpPr>
          <p:cNvPr id="3" name="Content Placeholder 2"/>
          <p:cNvSpPr>
            <a:spLocks noGrp="1"/>
          </p:cNvSpPr>
          <p:nvPr>
            <p:ph idx="1"/>
          </p:nvPr>
        </p:nvSpPr>
        <p:spPr>
          <a:xfrm>
            <a:off x="779463" y="1896980"/>
            <a:ext cx="7566627" cy="4239341"/>
          </a:xfrm>
        </p:spPr>
        <p:txBody>
          <a:bodyPr>
            <a:normAutofit fontScale="92500" lnSpcReduction="10000"/>
          </a:bodyPr>
          <a:lstStyle/>
          <a:p>
            <a:r>
              <a:rPr lang="en-US" b="1" dirty="0" smtClean="0"/>
              <a:t>What 2 colors do we use to make green?</a:t>
            </a:r>
          </a:p>
          <a:p>
            <a:pPr lvl="1"/>
            <a:r>
              <a:rPr lang="en-US" b="1" dirty="0" smtClean="0">
                <a:solidFill>
                  <a:srgbClr val="FFFF00"/>
                </a:solidFill>
              </a:rPr>
              <a:t>Yellow</a:t>
            </a:r>
            <a:r>
              <a:rPr lang="en-US" b="1" dirty="0" smtClean="0"/>
              <a:t> and </a:t>
            </a:r>
            <a:r>
              <a:rPr lang="en-US" b="1" dirty="0" smtClean="0">
                <a:solidFill>
                  <a:srgbClr val="0000FF"/>
                </a:solidFill>
              </a:rPr>
              <a:t>blue</a:t>
            </a:r>
          </a:p>
          <a:p>
            <a:r>
              <a:rPr lang="en-US" b="1" dirty="0"/>
              <a:t>What 2 colors do we use to make </a:t>
            </a:r>
            <a:r>
              <a:rPr lang="en-US" b="1" dirty="0" smtClean="0"/>
              <a:t>purple?</a:t>
            </a:r>
          </a:p>
          <a:p>
            <a:pPr lvl="1"/>
            <a:r>
              <a:rPr lang="en-US" b="1" dirty="0" smtClean="0">
                <a:solidFill>
                  <a:srgbClr val="FF0000"/>
                </a:solidFill>
              </a:rPr>
              <a:t>Red</a:t>
            </a:r>
            <a:r>
              <a:rPr lang="en-US" b="1" dirty="0" smtClean="0"/>
              <a:t> and </a:t>
            </a:r>
            <a:r>
              <a:rPr lang="en-US" b="1" dirty="0" smtClean="0">
                <a:solidFill>
                  <a:srgbClr val="0000FF"/>
                </a:solidFill>
              </a:rPr>
              <a:t>blue</a:t>
            </a:r>
            <a:endParaRPr lang="en-US" b="1" dirty="0">
              <a:solidFill>
                <a:srgbClr val="0000FF"/>
              </a:solidFill>
            </a:endParaRPr>
          </a:p>
          <a:p>
            <a:r>
              <a:rPr lang="en-US" b="1" dirty="0"/>
              <a:t>What 2 colors do we use to make </a:t>
            </a:r>
            <a:r>
              <a:rPr lang="en-US" b="1" dirty="0" smtClean="0"/>
              <a:t>orange?</a:t>
            </a:r>
          </a:p>
          <a:p>
            <a:pPr lvl="1"/>
            <a:r>
              <a:rPr lang="en-US" b="1" dirty="0" smtClean="0">
                <a:solidFill>
                  <a:srgbClr val="FFFF00"/>
                </a:solidFill>
              </a:rPr>
              <a:t>Yellow</a:t>
            </a:r>
            <a:r>
              <a:rPr lang="en-US" b="1" dirty="0" smtClean="0"/>
              <a:t> and </a:t>
            </a:r>
            <a:r>
              <a:rPr lang="en-US" b="1" dirty="0" smtClean="0">
                <a:solidFill>
                  <a:srgbClr val="FF0000"/>
                </a:solidFill>
              </a:rPr>
              <a:t>red</a:t>
            </a:r>
          </a:p>
          <a:p>
            <a:r>
              <a:rPr lang="en-US" b="1" dirty="0" smtClean="0"/>
              <a:t>How could we make pink? </a:t>
            </a:r>
          </a:p>
          <a:p>
            <a:pPr lvl="1"/>
            <a:r>
              <a:rPr lang="en-US" b="1" dirty="0" smtClean="0">
                <a:solidFill>
                  <a:srgbClr val="FF0000"/>
                </a:solidFill>
              </a:rPr>
              <a:t>Red</a:t>
            </a:r>
            <a:r>
              <a:rPr lang="en-US" b="1" dirty="0" smtClean="0"/>
              <a:t> and </a:t>
            </a:r>
            <a:r>
              <a:rPr lang="en-US" b="1" dirty="0" smtClean="0">
                <a:solidFill>
                  <a:schemeClr val="tx1"/>
                </a:solidFill>
              </a:rPr>
              <a:t>white</a:t>
            </a:r>
          </a:p>
          <a:p>
            <a:r>
              <a:rPr lang="en-US" b="1" dirty="0"/>
              <a:t>How could we the paint more see though and less thick</a:t>
            </a:r>
            <a:r>
              <a:rPr lang="en-US" b="1" dirty="0" smtClean="0"/>
              <a:t>?</a:t>
            </a:r>
          </a:p>
          <a:p>
            <a:pPr lvl="1"/>
            <a:r>
              <a:rPr lang="en-US" b="1" dirty="0" smtClean="0"/>
              <a:t>Add water to the paint</a:t>
            </a:r>
            <a:endParaRPr lang="en-US" b="1" dirty="0"/>
          </a:p>
          <a:p>
            <a:endParaRPr lang="en-US" dirty="0"/>
          </a:p>
          <a:p>
            <a:endParaRPr lang="en-US" dirty="0"/>
          </a:p>
        </p:txBody>
      </p:sp>
    </p:spTree>
    <p:extLst>
      <p:ext uri="{BB962C8B-B14F-4D97-AF65-F5344CB8AC3E}">
        <p14:creationId xmlns:p14="http://schemas.microsoft.com/office/powerpoint/2010/main" val="22026442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ssolv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dissolv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itannic Bold"/>
                <a:cs typeface="Britannic Bold"/>
              </a:rPr>
              <a:t>Clean up</a:t>
            </a:r>
            <a:endParaRPr lang="en-US" dirty="0">
              <a:latin typeface="Britannic Bold"/>
              <a:cs typeface="Britannic Bold"/>
            </a:endParaRPr>
          </a:p>
        </p:txBody>
      </p:sp>
      <p:sp>
        <p:nvSpPr>
          <p:cNvPr id="3" name="Content Placeholder 2"/>
          <p:cNvSpPr>
            <a:spLocks noGrp="1"/>
          </p:cNvSpPr>
          <p:nvPr>
            <p:ph idx="1"/>
          </p:nvPr>
        </p:nvSpPr>
        <p:spPr/>
        <p:txBody>
          <a:bodyPr>
            <a:normAutofit fontScale="92500" lnSpcReduction="10000"/>
          </a:bodyPr>
          <a:lstStyle/>
          <a:p>
            <a:pPr lvl="0"/>
            <a:r>
              <a:rPr lang="en-US" dirty="0" smtClean="0"/>
              <a:t>one </a:t>
            </a:r>
            <a:r>
              <a:rPr lang="en-US" dirty="0"/>
              <a:t>student from each table collect all of the paint brushes, put them brush down into a water cup, and bring them to the sink to be washed out. </a:t>
            </a:r>
          </a:p>
          <a:p>
            <a:pPr lvl="0"/>
            <a:r>
              <a:rPr lang="en-US" dirty="0" smtClean="0"/>
              <a:t>one </a:t>
            </a:r>
            <a:r>
              <a:rPr lang="en-US" dirty="0"/>
              <a:t>student from each table wipe off the extra paint from the palette and wait to bring it to the sink to wash off</a:t>
            </a:r>
          </a:p>
          <a:p>
            <a:r>
              <a:rPr lang="en-US" dirty="0" smtClean="0"/>
              <a:t>all </a:t>
            </a:r>
            <a:r>
              <a:rPr lang="en-US" dirty="0"/>
              <a:t>students bring their sketchbooks to Mercedes and leave their painting on their tables for us to collect. </a:t>
            </a:r>
            <a:endParaRPr lang="en-US" dirty="0" smtClean="0"/>
          </a:p>
          <a:p>
            <a:r>
              <a:rPr lang="en-US" dirty="0" smtClean="0"/>
              <a:t>add </a:t>
            </a:r>
            <a:r>
              <a:rPr lang="en-US" dirty="0"/>
              <a:t>white to make it lighter, complementary colors, add water to make it less thick and more see-through, proper way on using brush (don’t dip the whole brush in), how to clean the brush in water in between using different colors </a:t>
            </a:r>
          </a:p>
          <a:p>
            <a:endParaRPr lang="en-US" dirty="0"/>
          </a:p>
        </p:txBody>
      </p:sp>
    </p:spTree>
    <p:extLst>
      <p:ext uri="{BB962C8B-B14F-4D97-AF65-F5344CB8AC3E}">
        <p14:creationId xmlns:p14="http://schemas.microsoft.com/office/powerpoint/2010/main" val="161708805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Gallery Walk</a:t>
            </a:r>
            <a:endParaRPr lang="en-US" dirty="0"/>
          </a:p>
        </p:txBody>
      </p:sp>
      <p:sp>
        <p:nvSpPr>
          <p:cNvPr id="3" name="Content Placeholder 2"/>
          <p:cNvSpPr>
            <a:spLocks noGrp="1"/>
          </p:cNvSpPr>
          <p:nvPr>
            <p:ph idx="1"/>
          </p:nvPr>
        </p:nvSpPr>
        <p:spPr/>
        <p:txBody>
          <a:bodyPr>
            <a:normAutofit/>
          </a:bodyPr>
          <a:lstStyle/>
          <a:p>
            <a:pPr lvl="0"/>
            <a:r>
              <a:rPr lang="en-US" sz="2800" dirty="0" smtClean="0"/>
              <a:t> walk </a:t>
            </a:r>
            <a:r>
              <a:rPr lang="en-US" sz="2800" dirty="0"/>
              <a:t>around the room and look at everyone’s painting and read the caption they wrote to go with it</a:t>
            </a:r>
          </a:p>
          <a:p>
            <a:endParaRPr lang="en-US" sz="2800" dirty="0" smtClean="0"/>
          </a:p>
          <a:p>
            <a:r>
              <a:rPr lang="en-US" sz="2800" dirty="0" smtClean="0"/>
              <a:t>What would you think if you saw this on the cover of a newspaper?</a:t>
            </a:r>
            <a:endParaRPr lang="en-US" sz="2800" dirty="0"/>
          </a:p>
        </p:txBody>
      </p:sp>
    </p:spTree>
    <p:extLst>
      <p:ext uri="{BB962C8B-B14F-4D97-AF65-F5344CB8AC3E}">
        <p14:creationId xmlns:p14="http://schemas.microsoft.com/office/powerpoint/2010/main" val="15148959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latin typeface="Britannic Bold"/>
                <a:cs typeface="Britannic Bold"/>
              </a:rPr>
              <a:t>Super Fan</a:t>
            </a:r>
            <a:endParaRPr lang="en-US" sz="6600" dirty="0">
              <a:latin typeface="Britannic Bold"/>
              <a:cs typeface="Britannic Bold"/>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67471127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Pixel.thmx</Template>
  <TotalTime>2266</TotalTime>
  <Words>665</Words>
  <Application>Microsoft Macintosh PowerPoint</Application>
  <PresentationFormat>On-screen Show (4:3)</PresentationFormat>
  <Paragraphs>58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Pixel</vt:lpstr>
      <vt:lpstr>Super Fan</vt:lpstr>
      <vt:lpstr>Newspaper Reporter</vt:lpstr>
      <vt:lpstr>Today</vt:lpstr>
      <vt:lpstr>Caption</vt:lpstr>
      <vt:lpstr>PowerPoint Presentation</vt:lpstr>
      <vt:lpstr>Painting</vt:lpstr>
      <vt:lpstr>Clean up</vt:lpstr>
      <vt:lpstr>Gallery Walk</vt:lpstr>
      <vt:lpstr>Super Fan</vt:lpstr>
      <vt:lpstr>PowerPoint Presentation</vt:lpstr>
      <vt:lpstr>PowerPoint Presentation</vt:lpstr>
      <vt:lpstr>PowerPoint Presentation</vt:lpstr>
      <vt:lpstr>Important Words</vt:lpstr>
      <vt:lpstr>PowerPoint Presentation</vt:lpstr>
      <vt:lpstr>Some ideas of Artifacts  to include:</vt:lpstr>
      <vt:lpstr>Clean up</vt:lpstr>
      <vt:lpstr>Gallery Walk </vt:lpstr>
      <vt:lpstr>Let’s Celebrate Our Last Day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 Fan</dc:title>
  <dc:creator>Lisa Smoot</dc:creator>
  <cp:lastModifiedBy>Lisa Smoot</cp:lastModifiedBy>
  <cp:revision>20</cp:revision>
  <dcterms:created xsi:type="dcterms:W3CDTF">2014-11-15T20:57:38Z</dcterms:created>
  <dcterms:modified xsi:type="dcterms:W3CDTF">2014-12-05T06:20:13Z</dcterms:modified>
</cp:coreProperties>
</file>